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8229600" cx="14630400"/>
  <p:notesSz cx="8229600" cy="14630400"/>
  <p:embeddedFontLst>
    <p:embeddedFont>
      <p:font typeface="Mukta"/>
      <p:regular r:id="rId14"/>
      <p:bold r:id="rId15"/>
    </p:embeddedFont>
    <p:embeddedFont>
      <p:font typeface="Prompt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ukta-bold.fntdata"/><Relationship Id="rId14" Type="http://schemas.openxmlformats.org/officeDocument/2006/relationships/font" Target="fonts/Mukta-regular.fntdata"/><Relationship Id="rId17" Type="http://schemas.openxmlformats.org/officeDocument/2006/relationships/font" Target="fonts/Prompt-bold.fntdata"/><Relationship Id="rId16" Type="http://schemas.openxmlformats.org/officeDocument/2006/relationships/font" Target="fonts/Prompt-regular.fntdata"/><Relationship Id="rId5" Type="http://schemas.openxmlformats.org/officeDocument/2006/relationships/slide" Target="slides/slide1.xml"/><Relationship Id="rId19" Type="http://schemas.openxmlformats.org/officeDocument/2006/relationships/font" Target="fonts/Prompt-boldItalic.fntdata"/><Relationship Id="rId6" Type="http://schemas.openxmlformats.org/officeDocument/2006/relationships/slide" Target="slides/slide2.xml"/><Relationship Id="rId18" Type="http://schemas.openxmlformats.org/officeDocument/2006/relationships/font" Target="fonts/Prompt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Relationship Id="rId4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5" Type="http://schemas.openxmlformats.org/officeDocument/2006/relationships/image" Target="../media/image32.png"/><Relationship Id="rId6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37.png"/><Relationship Id="rId5" Type="http://schemas.openxmlformats.org/officeDocument/2006/relationships/image" Target="../media/image33.png"/><Relationship Id="rId6" Type="http://schemas.openxmlformats.org/officeDocument/2006/relationships/image" Target="../media/image35.png"/><Relationship Id="rId7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Relationship Id="rId4" Type="http://schemas.openxmlformats.org/officeDocument/2006/relationships/image" Target="../media/image42.png"/><Relationship Id="rId5" Type="http://schemas.openxmlformats.org/officeDocument/2006/relationships/image" Target="../media/image39.png"/><Relationship Id="rId6" Type="http://schemas.openxmlformats.org/officeDocument/2006/relationships/image" Target="../media/image22.png"/><Relationship Id="rId7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23.png"/><Relationship Id="rId6" Type="http://schemas.openxmlformats.org/officeDocument/2006/relationships/image" Target="../media/image34.png"/><Relationship Id="rId7" Type="http://schemas.openxmlformats.org/officeDocument/2006/relationships/image" Target="../media/image3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png"/><Relationship Id="rId4" Type="http://schemas.openxmlformats.org/officeDocument/2006/relationships/hyperlink" Target="https://github.com/Harith-Y/SQL-Playground" TargetMode="External"/><Relationship Id="rId5" Type="http://schemas.openxmlformats.org/officeDocument/2006/relationships/hyperlink" Target="https://www.linkedin.com/in/harith-yerragolam-617486288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2"/>
          <p:cNvSpPr/>
          <p:nvPr/>
        </p:nvSpPr>
        <p:spPr>
          <a:xfrm>
            <a:off x="864037" y="2698075"/>
            <a:ext cx="5486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4300"/>
              <a:buFont typeface="Prompt"/>
              <a:buNone/>
            </a:pPr>
            <a:r>
              <a:rPr b="0" i="0" lang="en-US" sz="4300" u="none" cap="none" strike="noStrike">
                <a:solidFill>
                  <a:srgbClr val="C6BFEE"/>
                </a:solidFill>
                <a:latin typeface="Prompt"/>
                <a:ea typeface="Prompt"/>
                <a:cs typeface="Prompt"/>
                <a:sym typeface="Prompt"/>
              </a:rPr>
              <a:t>SQL Playground</a:t>
            </a:r>
            <a:endParaRPr b="0" i="0" sz="4300" u="none" cap="none" strike="noStrike"/>
          </a:p>
        </p:txBody>
      </p:sp>
      <p:sp>
        <p:nvSpPr>
          <p:cNvPr id="54" name="Google Shape;54;p12"/>
          <p:cNvSpPr/>
          <p:nvPr/>
        </p:nvSpPr>
        <p:spPr>
          <a:xfrm>
            <a:off x="864037" y="3754160"/>
            <a:ext cx="7415927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Interactive Learning Platform for SQL</a:t>
            </a:r>
            <a:endParaRPr b="0" i="0" sz="1900" u="none" cap="none" strike="noStrike"/>
          </a:p>
        </p:txBody>
      </p:sp>
      <p:sp>
        <p:nvSpPr>
          <p:cNvPr id="55" name="Google Shape;55;p12"/>
          <p:cNvSpPr/>
          <p:nvPr/>
        </p:nvSpPr>
        <p:spPr>
          <a:xfrm>
            <a:off x="864037" y="4426863"/>
            <a:ext cx="7415927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Solo Developer | React, TypeScript, Firebase</a:t>
            </a:r>
            <a:endParaRPr b="0" i="0" sz="1900" u="none" cap="none" strike="noStrike"/>
          </a:p>
        </p:txBody>
      </p:sp>
      <p:sp>
        <p:nvSpPr>
          <p:cNvPr id="56" name="Google Shape;56;p12"/>
          <p:cNvSpPr/>
          <p:nvPr/>
        </p:nvSpPr>
        <p:spPr>
          <a:xfrm>
            <a:off x="864037" y="5118021"/>
            <a:ext cx="394930" cy="394930"/>
          </a:xfrm>
          <a:prstGeom prst="roundRect">
            <a:avLst>
              <a:gd fmla="val 23151155" name="adj"/>
            </a:avLst>
          </a:prstGeom>
          <a:noFill/>
          <a:ln cap="flat" cmpd="sng" w="9525">
            <a:solidFill>
              <a:srgbClr val="4D4D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7" name="Google Shape;5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1657" y="5125641"/>
            <a:ext cx="379690" cy="37969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/>
          <p:nvPr/>
        </p:nvSpPr>
        <p:spPr>
          <a:xfrm>
            <a:off x="1382316" y="5099566"/>
            <a:ext cx="47955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400"/>
              <a:buFont typeface="Mukta"/>
              <a:buNone/>
            </a:pPr>
            <a:r>
              <a:rPr b="1" i="0" lang="en-US" sz="24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by </a:t>
            </a:r>
            <a:r>
              <a:rPr b="1" lang="en-US" sz="2400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Harith Yerragolam</a:t>
            </a:r>
            <a:endParaRPr b="1" sz="2400">
              <a:solidFill>
                <a:srgbClr val="DAD8E9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marR="0" rtl="0" algn="l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400"/>
              <a:buFont typeface="Mukta"/>
              <a:buNone/>
            </a:pPr>
            <a:r>
              <a:t/>
            </a:r>
            <a:endParaRPr b="1" sz="2400">
              <a:solidFill>
                <a:srgbClr val="DAD8E9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marR="0" rtl="0" algn="l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400"/>
              <a:buFont typeface="Mukta"/>
              <a:buNone/>
            </a:pPr>
            <a:r>
              <a:t/>
            </a:r>
            <a:endParaRPr b="1" sz="2400">
              <a:solidFill>
                <a:srgbClr val="DAD8E9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59" name="Google Shape;59;p12"/>
          <p:cNvSpPr txBox="1"/>
          <p:nvPr/>
        </p:nvSpPr>
        <p:spPr>
          <a:xfrm>
            <a:off x="803825" y="5660700"/>
            <a:ext cx="4753500" cy="18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rPr>
              <a:t>TEAM NAME:</a:t>
            </a:r>
            <a:endParaRPr b="1" sz="2400">
              <a:solidFill>
                <a:schemeClr val="lt1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    CREATE TEAM TEAM_NAME ( </a:t>
            </a:r>
            <a:endParaRPr sz="2100">
              <a:solidFill>
                <a:srgbClr val="DAD8E9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        name VARCHAR(17), </a:t>
            </a:r>
            <a:endParaRPr sz="2100">
              <a:solidFill>
                <a:srgbClr val="DAD8E9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        roll_no VARCHAR(9) </a:t>
            </a:r>
            <a:endParaRPr sz="2100">
              <a:solidFill>
                <a:srgbClr val="DAD8E9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    );</a:t>
            </a:r>
            <a:endParaRPr sz="2100">
              <a:solidFill>
                <a:srgbClr val="DAD8E9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5" name="Google Shape;6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/>
          <p:nvPr/>
        </p:nvSpPr>
        <p:spPr>
          <a:xfrm>
            <a:off x="864037" y="1785223"/>
            <a:ext cx="741592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4300"/>
              <a:buFont typeface="Prompt"/>
              <a:buNone/>
            </a:pPr>
            <a:r>
              <a:rPr b="0" i="0" lang="en-US" sz="4300" u="none" cap="none" strike="noStrike">
                <a:solidFill>
                  <a:srgbClr val="C6BFEE"/>
                </a:solidFill>
                <a:latin typeface="Prompt"/>
                <a:ea typeface="Prompt"/>
                <a:cs typeface="Prompt"/>
                <a:sym typeface="Prompt"/>
              </a:rPr>
              <a:t>Why SQL Playground Matters</a:t>
            </a:r>
            <a:endParaRPr b="0" i="0" sz="4300" u="none" cap="none" strike="noStrike"/>
          </a:p>
        </p:txBody>
      </p:sp>
      <p:sp>
        <p:nvSpPr>
          <p:cNvPr id="67" name="Google Shape;67;p13"/>
          <p:cNvSpPr/>
          <p:nvPr/>
        </p:nvSpPr>
        <p:spPr>
          <a:xfrm>
            <a:off x="864037" y="3804761"/>
            <a:ext cx="555427" cy="555427"/>
          </a:xfrm>
          <a:prstGeom prst="roundRect">
            <a:avLst>
              <a:gd fmla="val 18669" name="adj"/>
            </a:avLst>
          </a:prstGeom>
          <a:solidFill>
            <a:srgbClr val="542C49"/>
          </a:solidFill>
          <a:ln cap="flat" cmpd="sng" w="152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8" name="Google Shape;6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7146" y="3876675"/>
            <a:ext cx="329089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/>
          <p:nvPr/>
        </p:nvSpPr>
        <p:spPr>
          <a:xfrm>
            <a:off x="1666280" y="3804761"/>
            <a:ext cx="2782372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150"/>
              <a:buFont typeface="Prompt"/>
              <a:buNone/>
            </a:pPr>
            <a:r>
              <a:rPr b="0" i="0" lang="en-US" sz="2150" u="none" cap="none" strike="noStrike">
                <a:solidFill>
                  <a:srgbClr val="DAD8E9"/>
                </a:solidFill>
                <a:latin typeface="Prompt"/>
                <a:ea typeface="Prompt"/>
                <a:cs typeface="Prompt"/>
                <a:sym typeface="Prompt"/>
              </a:rPr>
              <a:t>Traditional SQL learning</a:t>
            </a:r>
            <a:endParaRPr b="0" i="0" sz="2150" u="none" cap="none" strike="noStrike"/>
          </a:p>
        </p:txBody>
      </p:sp>
      <p:sp>
        <p:nvSpPr>
          <p:cNvPr id="70" name="Google Shape;70;p13"/>
          <p:cNvSpPr/>
          <p:nvPr/>
        </p:nvSpPr>
        <p:spPr>
          <a:xfrm>
            <a:off x="1666280" y="4638675"/>
            <a:ext cx="2782372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Setup-heavy and boring</a:t>
            </a:r>
            <a:endParaRPr b="0" i="0" sz="1900" u="none" cap="none" strike="noStrike"/>
          </a:p>
        </p:txBody>
      </p:sp>
      <p:sp>
        <p:nvSpPr>
          <p:cNvPr id="71" name="Google Shape;71;p13"/>
          <p:cNvSpPr/>
          <p:nvPr/>
        </p:nvSpPr>
        <p:spPr>
          <a:xfrm>
            <a:off x="4695468" y="3804761"/>
            <a:ext cx="555427" cy="555427"/>
          </a:xfrm>
          <a:prstGeom prst="roundRect">
            <a:avLst>
              <a:gd fmla="val 18669" name="adj"/>
            </a:avLst>
          </a:prstGeom>
          <a:solidFill>
            <a:srgbClr val="542C49"/>
          </a:solidFill>
          <a:ln cap="flat" cmpd="sng" w="152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2" name="Google Shape;72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08577" y="3876675"/>
            <a:ext cx="329089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/>
          <p:nvPr/>
        </p:nvSpPr>
        <p:spPr>
          <a:xfrm>
            <a:off x="5497711" y="3804761"/>
            <a:ext cx="274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150"/>
              <a:buFont typeface="Prompt"/>
              <a:buNone/>
            </a:pPr>
            <a:r>
              <a:rPr b="0" i="0" lang="en-US" sz="2150" u="none" cap="none" strike="noStrike">
                <a:solidFill>
                  <a:srgbClr val="DAD8E9"/>
                </a:solidFill>
                <a:latin typeface="Prompt"/>
                <a:ea typeface="Prompt"/>
                <a:cs typeface="Prompt"/>
                <a:sym typeface="Prompt"/>
              </a:rPr>
              <a:t>Fragmented tools</a:t>
            </a:r>
            <a:endParaRPr b="0" i="0" sz="2150" u="none" cap="none" strike="noStrike"/>
          </a:p>
        </p:txBody>
      </p:sp>
      <p:sp>
        <p:nvSpPr>
          <p:cNvPr id="74" name="Google Shape;74;p13"/>
          <p:cNvSpPr/>
          <p:nvPr/>
        </p:nvSpPr>
        <p:spPr>
          <a:xfrm>
            <a:off x="5497711" y="4295775"/>
            <a:ext cx="2782372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Learning, practice, debug</a:t>
            </a:r>
            <a:endParaRPr b="0" i="0" sz="1900" u="none" cap="none" strike="noStrike"/>
          </a:p>
        </p:txBody>
      </p:sp>
      <p:sp>
        <p:nvSpPr>
          <p:cNvPr id="75" name="Google Shape;75;p13"/>
          <p:cNvSpPr/>
          <p:nvPr/>
        </p:nvSpPr>
        <p:spPr>
          <a:xfrm>
            <a:off x="864037" y="5558195"/>
            <a:ext cx="555427" cy="555427"/>
          </a:xfrm>
          <a:prstGeom prst="roundRect">
            <a:avLst>
              <a:gd fmla="val 18669" name="adj"/>
            </a:avLst>
          </a:prstGeom>
          <a:solidFill>
            <a:srgbClr val="542C49"/>
          </a:solidFill>
          <a:ln cap="flat" cmpd="sng" w="152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6" name="Google Shape;76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7146" y="5630108"/>
            <a:ext cx="329089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"/>
          <p:cNvSpPr/>
          <p:nvPr/>
        </p:nvSpPr>
        <p:spPr>
          <a:xfrm>
            <a:off x="1666280" y="5558195"/>
            <a:ext cx="274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150"/>
              <a:buFont typeface="Prompt"/>
              <a:buNone/>
            </a:pPr>
            <a:r>
              <a:rPr b="0" i="0" lang="en-US" sz="2150" u="none" cap="none" strike="noStrike">
                <a:solidFill>
                  <a:srgbClr val="DAD8E9"/>
                </a:solidFill>
                <a:latin typeface="Prompt"/>
                <a:ea typeface="Prompt"/>
                <a:cs typeface="Prompt"/>
                <a:sym typeface="Prompt"/>
              </a:rPr>
              <a:t>SQL Playground</a:t>
            </a:r>
            <a:endParaRPr b="0" i="0" sz="2150" u="none" cap="none" strike="noStrike"/>
          </a:p>
        </p:txBody>
      </p:sp>
      <p:sp>
        <p:nvSpPr>
          <p:cNvPr id="78" name="Google Shape;78;p13"/>
          <p:cNvSpPr/>
          <p:nvPr/>
        </p:nvSpPr>
        <p:spPr>
          <a:xfrm>
            <a:off x="1666280" y="6049208"/>
            <a:ext cx="6613684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All-in-one browser tool</a:t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4" name="Google Shape;8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4"/>
          <p:cNvSpPr/>
          <p:nvPr/>
        </p:nvSpPr>
        <p:spPr>
          <a:xfrm>
            <a:off x="6350437" y="939284"/>
            <a:ext cx="5536883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4300"/>
              <a:buFont typeface="Prompt"/>
              <a:buNone/>
            </a:pPr>
            <a:r>
              <a:rPr b="0" i="0" lang="en-US" sz="4300" u="none" cap="none" strike="noStrike">
                <a:solidFill>
                  <a:srgbClr val="C6BFEE"/>
                </a:solidFill>
                <a:latin typeface="Prompt"/>
                <a:ea typeface="Prompt"/>
                <a:cs typeface="Prompt"/>
                <a:sym typeface="Prompt"/>
              </a:rPr>
              <a:t>Learning Experience</a:t>
            </a:r>
            <a:endParaRPr b="0" i="0" sz="4300" u="none" cap="none" strike="noStrike"/>
          </a:p>
        </p:txBody>
      </p:sp>
      <p:sp>
        <p:nvSpPr>
          <p:cNvPr id="86" name="Google Shape;86;p14"/>
          <p:cNvSpPr/>
          <p:nvPr/>
        </p:nvSpPr>
        <p:spPr>
          <a:xfrm>
            <a:off x="6350437" y="1995368"/>
            <a:ext cx="7415927" cy="867013"/>
          </a:xfrm>
          <a:prstGeom prst="roundRect">
            <a:avLst>
              <a:gd fmla="val 11960" name="adj"/>
            </a:avLst>
          </a:prstGeom>
          <a:solidFill>
            <a:srgbClr val="542C49"/>
          </a:solidFill>
          <a:ln cap="flat" cmpd="sng" w="152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4"/>
          <p:cNvSpPr/>
          <p:nvPr/>
        </p:nvSpPr>
        <p:spPr>
          <a:xfrm>
            <a:off x="6612493" y="2257425"/>
            <a:ext cx="274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150"/>
              <a:buFont typeface="Prompt"/>
              <a:buNone/>
            </a:pPr>
            <a:r>
              <a:rPr b="0" i="0" lang="en-US" sz="2150" u="none" cap="none" strike="noStrike">
                <a:solidFill>
                  <a:srgbClr val="DAD8E9"/>
                </a:solidFill>
                <a:latin typeface="Prompt"/>
                <a:ea typeface="Prompt"/>
                <a:cs typeface="Prompt"/>
                <a:sym typeface="Prompt"/>
              </a:rPr>
              <a:t>Learn by Doing</a:t>
            </a:r>
            <a:endParaRPr b="0" i="0" sz="2150" u="none" cap="none" strike="noStrike"/>
          </a:p>
        </p:txBody>
      </p:sp>
      <p:sp>
        <p:nvSpPr>
          <p:cNvPr id="88" name="Google Shape;88;p14"/>
          <p:cNvSpPr/>
          <p:nvPr/>
        </p:nvSpPr>
        <p:spPr>
          <a:xfrm>
            <a:off x="6350437" y="3109198"/>
            <a:ext cx="7415927" cy="1410176"/>
          </a:xfrm>
          <a:prstGeom prst="roundRect">
            <a:avLst>
              <a:gd fmla="val 7353" name="adj"/>
            </a:avLst>
          </a:prstGeom>
          <a:solidFill>
            <a:srgbClr val="542C49"/>
          </a:solidFill>
          <a:ln cap="flat" cmpd="sng" w="152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4"/>
          <p:cNvSpPr/>
          <p:nvPr/>
        </p:nvSpPr>
        <p:spPr>
          <a:xfrm>
            <a:off x="6612493" y="3371255"/>
            <a:ext cx="2974777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150"/>
              <a:buFont typeface="Prompt"/>
              <a:buNone/>
            </a:pPr>
            <a:r>
              <a:rPr b="0" i="0" lang="en-US" sz="2150" u="none" cap="none" strike="noStrike">
                <a:solidFill>
                  <a:srgbClr val="DAD8E9"/>
                </a:solidFill>
                <a:latin typeface="Prompt"/>
                <a:ea typeface="Prompt"/>
                <a:cs typeface="Prompt"/>
                <a:sym typeface="Prompt"/>
              </a:rPr>
              <a:t>Structured Challenges</a:t>
            </a:r>
            <a:endParaRPr b="0" i="0" sz="2150" u="none" cap="none" strike="noStrike"/>
          </a:p>
        </p:txBody>
      </p:sp>
      <p:sp>
        <p:nvSpPr>
          <p:cNvPr id="90" name="Google Shape;90;p14"/>
          <p:cNvSpPr/>
          <p:nvPr/>
        </p:nvSpPr>
        <p:spPr>
          <a:xfrm>
            <a:off x="6612493" y="3862268"/>
            <a:ext cx="6891814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Basic → Advanced</a:t>
            </a:r>
            <a:endParaRPr b="0" i="0" sz="1900" u="none" cap="none" strike="noStrike"/>
          </a:p>
        </p:txBody>
      </p:sp>
      <p:sp>
        <p:nvSpPr>
          <p:cNvPr id="91" name="Google Shape;91;p14"/>
          <p:cNvSpPr/>
          <p:nvPr/>
        </p:nvSpPr>
        <p:spPr>
          <a:xfrm>
            <a:off x="6350437" y="4766191"/>
            <a:ext cx="7415927" cy="867013"/>
          </a:xfrm>
          <a:prstGeom prst="roundRect">
            <a:avLst>
              <a:gd fmla="val 11960" name="adj"/>
            </a:avLst>
          </a:prstGeom>
          <a:solidFill>
            <a:srgbClr val="542C49"/>
          </a:solidFill>
          <a:ln cap="flat" cmpd="sng" w="152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4"/>
          <p:cNvSpPr/>
          <p:nvPr/>
        </p:nvSpPr>
        <p:spPr>
          <a:xfrm>
            <a:off x="6612493" y="5028248"/>
            <a:ext cx="274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150"/>
              <a:buFont typeface="Prompt"/>
              <a:buNone/>
            </a:pPr>
            <a:r>
              <a:rPr b="0" i="0" lang="en-US" sz="2150" u="none" cap="none" strike="noStrike">
                <a:solidFill>
                  <a:srgbClr val="DAD8E9"/>
                </a:solidFill>
                <a:latin typeface="Prompt"/>
                <a:ea typeface="Prompt"/>
                <a:cs typeface="Prompt"/>
                <a:sym typeface="Prompt"/>
              </a:rPr>
              <a:t>Real-world sets</a:t>
            </a:r>
            <a:endParaRPr b="0" i="0" sz="2150" u="none" cap="none" strike="noStrike"/>
          </a:p>
        </p:txBody>
      </p:sp>
      <p:sp>
        <p:nvSpPr>
          <p:cNvPr id="93" name="Google Shape;93;p14"/>
          <p:cNvSpPr/>
          <p:nvPr/>
        </p:nvSpPr>
        <p:spPr>
          <a:xfrm>
            <a:off x="6350437" y="5880021"/>
            <a:ext cx="7415927" cy="1410176"/>
          </a:xfrm>
          <a:prstGeom prst="roundRect">
            <a:avLst>
              <a:gd fmla="val 7353" name="adj"/>
            </a:avLst>
          </a:prstGeom>
          <a:solidFill>
            <a:srgbClr val="542C49"/>
          </a:solidFill>
          <a:ln cap="flat" cmpd="sng" w="152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4"/>
          <p:cNvSpPr/>
          <p:nvPr/>
        </p:nvSpPr>
        <p:spPr>
          <a:xfrm>
            <a:off x="6612493" y="6142077"/>
            <a:ext cx="274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150"/>
              <a:buFont typeface="Prompt"/>
              <a:buNone/>
            </a:pPr>
            <a:r>
              <a:rPr b="0" i="0" lang="en-US" sz="2150" u="none" cap="none" strike="noStrike">
                <a:solidFill>
                  <a:srgbClr val="DAD8E9"/>
                </a:solidFill>
                <a:latin typeface="Prompt"/>
                <a:ea typeface="Prompt"/>
                <a:cs typeface="Prompt"/>
                <a:sym typeface="Prompt"/>
              </a:rPr>
              <a:t>Progress tracking</a:t>
            </a:r>
            <a:endParaRPr b="0" i="0" sz="2150" u="none" cap="none" strike="noStrike"/>
          </a:p>
        </p:txBody>
      </p:sp>
      <p:sp>
        <p:nvSpPr>
          <p:cNvPr id="95" name="Google Shape;95;p14"/>
          <p:cNvSpPr/>
          <p:nvPr/>
        </p:nvSpPr>
        <p:spPr>
          <a:xfrm>
            <a:off x="6612493" y="6633091"/>
            <a:ext cx="6891814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Feedback</a:t>
            </a:r>
            <a:endParaRPr b="0" i="0" sz="1900" u="none" cap="none" strike="noStrike"/>
          </a:p>
        </p:txBody>
      </p:sp>
      <p:sp>
        <p:nvSpPr>
          <p:cNvPr id="96" name="Google Shape;96;p14"/>
          <p:cNvSpPr/>
          <p:nvPr/>
        </p:nvSpPr>
        <p:spPr>
          <a:xfrm>
            <a:off x="12880825" y="7772400"/>
            <a:ext cx="1663800" cy="356400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 cap="flat" cmpd="sng" w="9525">
            <a:solidFill>
              <a:srgbClr val="C6B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SQL Playground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/>
          <p:nvPr/>
        </p:nvSpPr>
        <p:spPr>
          <a:xfrm>
            <a:off x="864037" y="1776651"/>
            <a:ext cx="5486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4300"/>
              <a:buFont typeface="Prompt"/>
              <a:buNone/>
            </a:pPr>
            <a:r>
              <a:rPr b="0" i="0" lang="en-US" sz="4300" u="none" cap="none" strike="noStrike">
                <a:solidFill>
                  <a:srgbClr val="C6BFEE"/>
                </a:solidFill>
                <a:latin typeface="Prompt"/>
                <a:ea typeface="Prompt"/>
                <a:cs typeface="Prompt"/>
                <a:sym typeface="Prompt"/>
              </a:rPr>
              <a:t>Workflow</a:t>
            </a:r>
            <a:endParaRPr b="0" i="0" sz="4300" u="none" cap="none" strike="noStrike"/>
          </a:p>
        </p:txBody>
      </p:sp>
      <p:sp>
        <p:nvSpPr>
          <p:cNvPr id="103" name="Google Shape;103;p15"/>
          <p:cNvSpPr/>
          <p:nvPr/>
        </p:nvSpPr>
        <p:spPr>
          <a:xfrm>
            <a:off x="864037" y="3233857"/>
            <a:ext cx="12902327" cy="30480"/>
          </a:xfrm>
          <a:prstGeom prst="roundRect">
            <a:avLst>
              <a:gd fmla="val 340200" name="adj"/>
            </a:avLst>
          </a:prstGeom>
          <a:solidFill>
            <a:srgbClr val="6D45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2040136" y="3233797"/>
            <a:ext cx="30480" cy="740569"/>
          </a:xfrm>
          <a:prstGeom prst="roundRect">
            <a:avLst>
              <a:gd fmla="val 340200" name="adj"/>
            </a:avLst>
          </a:prstGeom>
          <a:solidFill>
            <a:srgbClr val="6D45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5"/>
          <p:cNvSpPr/>
          <p:nvPr/>
        </p:nvSpPr>
        <p:spPr>
          <a:xfrm>
            <a:off x="1777722" y="2956143"/>
            <a:ext cx="555427" cy="555427"/>
          </a:xfrm>
          <a:prstGeom prst="roundRect">
            <a:avLst>
              <a:gd fmla="val 18669" name="adj"/>
            </a:avLst>
          </a:prstGeom>
          <a:solidFill>
            <a:srgbClr val="542C49"/>
          </a:solidFill>
          <a:ln cap="flat" cmpd="sng" w="152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6" name="Google Shape;10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0832" y="3028057"/>
            <a:ext cx="329089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/>
          <p:nvPr/>
        </p:nvSpPr>
        <p:spPr>
          <a:xfrm>
            <a:off x="1110853" y="4221480"/>
            <a:ext cx="1889284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150"/>
              <a:buFont typeface="Prompt"/>
              <a:buNone/>
            </a:pPr>
            <a:r>
              <a:rPr b="0" i="0" lang="en-US" sz="2150" u="none" cap="none" strike="noStrike">
                <a:solidFill>
                  <a:srgbClr val="DAD8E9"/>
                </a:solidFill>
                <a:latin typeface="Prompt"/>
                <a:ea typeface="Prompt"/>
                <a:cs typeface="Prompt"/>
                <a:sym typeface="Prompt"/>
              </a:rPr>
              <a:t>User Auth</a:t>
            </a:r>
            <a:endParaRPr b="0" i="0" sz="2150" u="none" cap="none" strike="noStrike"/>
          </a:p>
        </p:txBody>
      </p:sp>
      <p:sp>
        <p:nvSpPr>
          <p:cNvPr id="108" name="Google Shape;108;p15"/>
          <p:cNvSpPr/>
          <p:nvPr/>
        </p:nvSpPr>
        <p:spPr>
          <a:xfrm>
            <a:off x="1110853" y="4712494"/>
            <a:ext cx="1889284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Firebase</a:t>
            </a:r>
            <a:endParaRPr b="0" i="0" sz="1900" u="none" cap="none" strike="noStrike"/>
          </a:p>
        </p:txBody>
      </p:sp>
      <p:sp>
        <p:nvSpPr>
          <p:cNvPr id="109" name="Google Shape;109;p15"/>
          <p:cNvSpPr/>
          <p:nvPr/>
        </p:nvSpPr>
        <p:spPr>
          <a:xfrm>
            <a:off x="4669869" y="3233797"/>
            <a:ext cx="30480" cy="740569"/>
          </a:xfrm>
          <a:prstGeom prst="roundRect">
            <a:avLst>
              <a:gd fmla="val 340200" name="adj"/>
            </a:avLst>
          </a:prstGeom>
          <a:solidFill>
            <a:srgbClr val="6D45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4407456" y="2956143"/>
            <a:ext cx="555427" cy="555427"/>
          </a:xfrm>
          <a:prstGeom prst="roundRect">
            <a:avLst>
              <a:gd fmla="val 18669" name="adj"/>
            </a:avLst>
          </a:prstGeom>
          <a:solidFill>
            <a:srgbClr val="542C49"/>
          </a:solidFill>
          <a:ln cap="flat" cmpd="sng" w="152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1" name="Google Shape;11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20565" y="3028057"/>
            <a:ext cx="329089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/>
          <p:nvPr/>
        </p:nvSpPr>
        <p:spPr>
          <a:xfrm>
            <a:off x="3740587" y="4221480"/>
            <a:ext cx="1889403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150"/>
              <a:buFont typeface="Prompt"/>
              <a:buNone/>
            </a:pPr>
            <a:r>
              <a:rPr b="0" i="0" lang="en-US" sz="2150" u="none" cap="none" strike="noStrike">
                <a:solidFill>
                  <a:srgbClr val="DAD8E9"/>
                </a:solidFill>
                <a:latin typeface="Prompt"/>
                <a:ea typeface="Prompt"/>
                <a:cs typeface="Prompt"/>
                <a:sym typeface="Prompt"/>
              </a:rPr>
              <a:t>SQL Editor</a:t>
            </a:r>
            <a:endParaRPr b="0" i="0" sz="2150" u="none" cap="none" strike="noStrike"/>
          </a:p>
        </p:txBody>
      </p:sp>
      <p:sp>
        <p:nvSpPr>
          <p:cNvPr id="113" name="Google Shape;113;p15"/>
          <p:cNvSpPr/>
          <p:nvPr/>
        </p:nvSpPr>
        <p:spPr>
          <a:xfrm>
            <a:off x="3740587" y="4712494"/>
            <a:ext cx="1889403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Monaco</a:t>
            </a:r>
            <a:endParaRPr b="0" i="0" sz="1900" u="none" cap="none" strike="noStrike"/>
          </a:p>
        </p:txBody>
      </p:sp>
      <p:sp>
        <p:nvSpPr>
          <p:cNvPr id="114" name="Google Shape;114;p15"/>
          <p:cNvSpPr/>
          <p:nvPr/>
        </p:nvSpPr>
        <p:spPr>
          <a:xfrm>
            <a:off x="7299722" y="3233797"/>
            <a:ext cx="30480" cy="740569"/>
          </a:xfrm>
          <a:prstGeom prst="roundRect">
            <a:avLst>
              <a:gd fmla="val 340200" name="adj"/>
            </a:avLst>
          </a:prstGeom>
          <a:solidFill>
            <a:srgbClr val="6D45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5"/>
          <p:cNvSpPr/>
          <p:nvPr/>
        </p:nvSpPr>
        <p:spPr>
          <a:xfrm>
            <a:off x="7037308" y="2956143"/>
            <a:ext cx="555427" cy="555427"/>
          </a:xfrm>
          <a:prstGeom prst="roundRect">
            <a:avLst>
              <a:gd fmla="val 18669" name="adj"/>
            </a:avLst>
          </a:prstGeom>
          <a:solidFill>
            <a:srgbClr val="542C49"/>
          </a:solidFill>
          <a:ln cap="flat" cmpd="sng" w="152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6" name="Google Shape;116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50418" y="3028057"/>
            <a:ext cx="329089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/>
          <p:nvPr/>
        </p:nvSpPr>
        <p:spPr>
          <a:xfrm>
            <a:off x="6370439" y="4221480"/>
            <a:ext cx="1889403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150"/>
              <a:buFont typeface="Prompt"/>
              <a:buNone/>
            </a:pPr>
            <a:r>
              <a:rPr b="0" i="0" lang="en-US" sz="2150" u="none" cap="none" strike="noStrike">
                <a:solidFill>
                  <a:srgbClr val="DAD8E9"/>
                </a:solidFill>
                <a:latin typeface="Prompt"/>
                <a:ea typeface="Prompt"/>
                <a:cs typeface="Prompt"/>
                <a:sym typeface="Prompt"/>
              </a:rPr>
              <a:t>Run Query</a:t>
            </a:r>
            <a:endParaRPr b="0" i="0" sz="2150" u="none" cap="none" strike="noStrike"/>
          </a:p>
        </p:txBody>
      </p:sp>
      <p:sp>
        <p:nvSpPr>
          <p:cNvPr id="118" name="Google Shape;118;p15"/>
          <p:cNvSpPr/>
          <p:nvPr/>
        </p:nvSpPr>
        <p:spPr>
          <a:xfrm>
            <a:off x="6370439" y="4712494"/>
            <a:ext cx="1889403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Express + SQLite</a:t>
            </a:r>
            <a:endParaRPr b="0" i="0" sz="1900" u="none" cap="none" strike="noStrike"/>
          </a:p>
        </p:txBody>
      </p:sp>
      <p:sp>
        <p:nvSpPr>
          <p:cNvPr id="119" name="Google Shape;119;p15"/>
          <p:cNvSpPr/>
          <p:nvPr/>
        </p:nvSpPr>
        <p:spPr>
          <a:xfrm>
            <a:off x="9929574" y="3233797"/>
            <a:ext cx="30480" cy="740569"/>
          </a:xfrm>
          <a:prstGeom prst="roundRect">
            <a:avLst>
              <a:gd fmla="val 340200" name="adj"/>
            </a:avLst>
          </a:prstGeom>
          <a:solidFill>
            <a:srgbClr val="6D45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5"/>
          <p:cNvSpPr/>
          <p:nvPr/>
        </p:nvSpPr>
        <p:spPr>
          <a:xfrm>
            <a:off x="9667161" y="2956143"/>
            <a:ext cx="555427" cy="555427"/>
          </a:xfrm>
          <a:prstGeom prst="roundRect">
            <a:avLst>
              <a:gd fmla="val 18669" name="adj"/>
            </a:avLst>
          </a:prstGeom>
          <a:solidFill>
            <a:srgbClr val="542C49"/>
          </a:solidFill>
          <a:ln cap="flat" cmpd="sng" w="152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1" name="Google Shape;121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80270" y="3028057"/>
            <a:ext cx="329089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/>
          <p:nvPr/>
        </p:nvSpPr>
        <p:spPr>
          <a:xfrm>
            <a:off x="9000292" y="4221480"/>
            <a:ext cx="1889403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150"/>
              <a:buFont typeface="Prompt"/>
              <a:buNone/>
            </a:pPr>
            <a:r>
              <a:rPr b="0" i="0" lang="en-US" sz="2150" u="none" cap="none" strike="noStrike">
                <a:solidFill>
                  <a:srgbClr val="DAD8E9"/>
                </a:solidFill>
                <a:latin typeface="Prompt"/>
                <a:ea typeface="Prompt"/>
                <a:cs typeface="Prompt"/>
                <a:sym typeface="Prompt"/>
              </a:rPr>
              <a:t>Get Results</a:t>
            </a:r>
            <a:endParaRPr b="0" i="0" sz="2150" u="none" cap="none" strike="noStrike"/>
          </a:p>
        </p:txBody>
      </p:sp>
      <p:sp>
        <p:nvSpPr>
          <p:cNvPr id="123" name="Google Shape;123;p15"/>
          <p:cNvSpPr/>
          <p:nvPr/>
        </p:nvSpPr>
        <p:spPr>
          <a:xfrm>
            <a:off x="9000292" y="4712494"/>
            <a:ext cx="1889403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Visual Schema</a:t>
            </a:r>
            <a:endParaRPr b="0" i="0" sz="1900" u="none" cap="none" strike="noStrike"/>
          </a:p>
        </p:txBody>
      </p:sp>
      <p:sp>
        <p:nvSpPr>
          <p:cNvPr id="124" name="Google Shape;124;p15"/>
          <p:cNvSpPr/>
          <p:nvPr/>
        </p:nvSpPr>
        <p:spPr>
          <a:xfrm>
            <a:off x="12559427" y="3233797"/>
            <a:ext cx="30480" cy="740569"/>
          </a:xfrm>
          <a:prstGeom prst="roundRect">
            <a:avLst>
              <a:gd fmla="val 340200" name="adj"/>
            </a:avLst>
          </a:prstGeom>
          <a:solidFill>
            <a:srgbClr val="6D45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5"/>
          <p:cNvSpPr/>
          <p:nvPr/>
        </p:nvSpPr>
        <p:spPr>
          <a:xfrm>
            <a:off x="12297013" y="2956143"/>
            <a:ext cx="555427" cy="555427"/>
          </a:xfrm>
          <a:prstGeom prst="roundRect">
            <a:avLst>
              <a:gd fmla="val 18669" name="adj"/>
            </a:avLst>
          </a:prstGeom>
          <a:solidFill>
            <a:srgbClr val="542C49"/>
          </a:solidFill>
          <a:ln cap="flat" cmpd="sng" w="152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6" name="Google Shape;126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410123" y="3028057"/>
            <a:ext cx="329089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5"/>
          <p:cNvSpPr/>
          <p:nvPr/>
        </p:nvSpPr>
        <p:spPr>
          <a:xfrm>
            <a:off x="11630144" y="4221480"/>
            <a:ext cx="1889403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150"/>
              <a:buFont typeface="Prompt"/>
              <a:buNone/>
            </a:pPr>
            <a:r>
              <a:rPr b="0" i="0" lang="en-US" sz="2150" u="none" cap="none" strike="noStrike">
                <a:solidFill>
                  <a:srgbClr val="DAD8E9"/>
                </a:solidFill>
                <a:latin typeface="Prompt"/>
                <a:ea typeface="Prompt"/>
                <a:cs typeface="Prompt"/>
                <a:sym typeface="Prompt"/>
              </a:rPr>
              <a:t>Save/Share</a:t>
            </a:r>
            <a:endParaRPr b="0" i="0" sz="2150" u="none" cap="none" strike="noStrike"/>
          </a:p>
        </p:txBody>
      </p:sp>
      <p:sp>
        <p:nvSpPr>
          <p:cNvPr id="128" name="Google Shape;128;p15"/>
          <p:cNvSpPr/>
          <p:nvPr/>
        </p:nvSpPr>
        <p:spPr>
          <a:xfrm>
            <a:off x="11630144" y="4712494"/>
            <a:ext cx="1889403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Track Queries</a:t>
            </a:r>
            <a:endParaRPr b="0" i="0" sz="1900" u="none" cap="none" strike="noStrike"/>
          </a:p>
        </p:txBody>
      </p:sp>
      <p:sp>
        <p:nvSpPr>
          <p:cNvPr id="129" name="Google Shape;129;p15"/>
          <p:cNvSpPr/>
          <p:nvPr/>
        </p:nvSpPr>
        <p:spPr>
          <a:xfrm>
            <a:off x="864037" y="5385197"/>
            <a:ext cx="12902327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</a:pPr>
            <a:r>
              <a:t/>
            </a:r>
            <a:endParaRPr b="0" i="0" sz="1900" u="none" cap="none" strike="noStrike"/>
          </a:p>
        </p:txBody>
      </p:sp>
      <p:sp>
        <p:nvSpPr>
          <p:cNvPr id="130" name="Google Shape;130;p15"/>
          <p:cNvSpPr/>
          <p:nvPr/>
        </p:nvSpPr>
        <p:spPr>
          <a:xfrm>
            <a:off x="864037" y="6057900"/>
            <a:ext cx="12902327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</a:pPr>
            <a:r>
              <a:t/>
            </a:r>
            <a:endParaRPr b="0" i="0" sz="1900" u="none" cap="none" strike="noStrike"/>
          </a:p>
        </p:txBody>
      </p:sp>
      <p:sp>
        <p:nvSpPr>
          <p:cNvPr id="131" name="Google Shape;131;p15"/>
          <p:cNvSpPr/>
          <p:nvPr/>
        </p:nvSpPr>
        <p:spPr>
          <a:xfrm>
            <a:off x="12880825" y="7772400"/>
            <a:ext cx="1663800" cy="356400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 cap="flat" cmpd="sng" w="9525">
            <a:solidFill>
              <a:srgbClr val="C6B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SQL Playground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7" name="Google Shape;13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/>
          <p:nvPr/>
        </p:nvSpPr>
        <p:spPr>
          <a:xfrm>
            <a:off x="864037" y="4058126"/>
            <a:ext cx="5486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4300"/>
              <a:buFont typeface="Prompt"/>
              <a:buNone/>
            </a:pPr>
            <a:r>
              <a:rPr b="0" i="0" lang="en-US" sz="4300" u="none" cap="none" strike="noStrike">
                <a:solidFill>
                  <a:srgbClr val="C6BFEE"/>
                </a:solidFill>
                <a:latin typeface="Prompt"/>
                <a:ea typeface="Prompt"/>
                <a:cs typeface="Prompt"/>
                <a:sym typeface="Prompt"/>
              </a:rPr>
              <a:t>Key Features</a:t>
            </a:r>
            <a:endParaRPr b="0" i="0" sz="4300" u="none" cap="none" strike="noStrike"/>
          </a:p>
        </p:txBody>
      </p:sp>
      <p:pic>
        <p:nvPicPr>
          <p:cNvPr descr="preencoded.png" id="139" name="Google Shape;13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4037" y="5614511"/>
            <a:ext cx="617220" cy="61722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6"/>
          <p:cNvSpPr/>
          <p:nvPr/>
        </p:nvSpPr>
        <p:spPr>
          <a:xfrm>
            <a:off x="1728073" y="5571411"/>
            <a:ext cx="2083832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150"/>
              <a:buFont typeface="Prompt"/>
              <a:buNone/>
            </a:pPr>
            <a:r>
              <a:rPr b="0" i="0" lang="en-US" sz="2150" u="none" cap="none" strike="noStrike">
                <a:solidFill>
                  <a:srgbClr val="DAD8E9"/>
                </a:solidFill>
                <a:latin typeface="Prompt"/>
                <a:ea typeface="Prompt"/>
                <a:cs typeface="Prompt"/>
                <a:sym typeface="Prompt"/>
              </a:rPr>
              <a:t>Secure Login</a:t>
            </a:r>
            <a:endParaRPr b="0" i="0" sz="2150" u="none" cap="none" strike="noStrike"/>
          </a:p>
        </p:txBody>
      </p:sp>
      <p:sp>
        <p:nvSpPr>
          <p:cNvPr id="141" name="Google Shape;141;p16"/>
          <p:cNvSpPr/>
          <p:nvPr/>
        </p:nvSpPr>
        <p:spPr>
          <a:xfrm>
            <a:off x="1728073" y="6062424"/>
            <a:ext cx="2083832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Firebase Auth</a:t>
            </a:r>
            <a:endParaRPr b="0" i="0" sz="1900" u="none" cap="none" strike="noStrike"/>
          </a:p>
        </p:txBody>
      </p:sp>
      <p:pic>
        <p:nvPicPr>
          <p:cNvPr descr="preencoded.png" id="142" name="Google Shape;14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82189" y="5614511"/>
            <a:ext cx="617220" cy="61722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6"/>
          <p:cNvSpPr/>
          <p:nvPr/>
        </p:nvSpPr>
        <p:spPr>
          <a:xfrm>
            <a:off x="5046226" y="5571411"/>
            <a:ext cx="2083832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150"/>
              <a:buFont typeface="Prompt"/>
              <a:buNone/>
            </a:pPr>
            <a:r>
              <a:rPr b="0" i="0" lang="en-US" sz="2150" u="none" cap="none" strike="noStrike">
                <a:solidFill>
                  <a:srgbClr val="DAD8E9"/>
                </a:solidFill>
                <a:latin typeface="Prompt"/>
                <a:ea typeface="Prompt"/>
                <a:cs typeface="Prompt"/>
                <a:sym typeface="Prompt"/>
              </a:rPr>
              <a:t>Real-time SQL editor</a:t>
            </a:r>
            <a:endParaRPr b="0" i="0" sz="2150" u="none" cap="none" strike="noStrike"/>
          </a:p>
        </p:txBody>
      </p:sp>
      <p:sp>
        <p:nvSpPr>
          <p:cNvPr id="144" name="Google Shape;144;p16"/>
          <p:cNvSpPr/>
          <p:nvPr/>
        </p:nvSpPr>
        <p:spPr>
          <a:xfrm>
            <a:off x="5046226" y="6405324"/>
            <a:ext cx="2083832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Syntax highlighting</a:t>
            </a:r>
            <a:endParaRPr b="0" i="0" sz="1900" u="none" cap="none" strike="noStrike"/>
          </a:p>
        </p:txBody>
      </p:sp>
      <p:pic>
        <p:nvPicPr>
          <p:cNvPr descr="preencoded.png" id="145" name="Google Shape;145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00342" y="5614511"/>
            <a:ext cx="617220" cy="61722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6"/>
          <p:cNvSpPr/>
          <p:nvPr/>
        </p:nvSpPr>
        <p:spPr>
          <a:xfrm>
            <a:off x="8364379" y="5571411"/>
            <a:ext cx="2083832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150"/>
              <a:buFont typeface="Prompt"/>
              <a:buNone/>
            </a:pPr>
            <a:r>
              <a:rPr b="0" i="0" lang="en-US" sz="2150" u="none" cap="none" strike="noStrike">
                <a:solidFill>
                  <a:srgbClr val="DAD8E9"/>
                </a:solidFill>
                <a:latin typeface="Prompt"/>
                <a:ea typeface="Prompt"/>
                <a:cs typeface="Prompt"/>
                <a:sym typeface="Prompt"/>
              </a:rPr>
              <a:t>Visual schema viewer</a:t>
            </a:r>
            <a:endParaRPr b="0" i="0" sz="2150" u="none" cap="none" strike="noStrike"/>
          </a:p>
        </p:txBody>
      </p:sp>
      <p:sp>
        <p:nvSpPr>
          <p:cNvPr id="147" name="Google Shape;147;p16"/>
          <p:cNvSpPr/>
          <p:nvPr/>
        </p:nvSpPr>
        <p:spPr>
          <a:xfrm>
            <a:off x="8364379" y="6405324"/>
            <a:ext cx="2083832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D3.js</a:t>
            </a:r>
            <a:endParaRPr b="0" i="0" sz="1900" u="none" cap="none" strike="noStrike"/>
          </a:p>
        </p:txBody>
      </p:sp>
      <p:pic>
        <p:nvPicPr>
          <p:cNvPr descr="preencoded.png" id="148" name="Google Shape;148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818495" y="5614511"/>
            <a:ext cx="617220" cy="61722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6"/>
          <p:cNvSpPr/>
          <p:nvPr/>
        </p:nvSpPr>
        <p:spPr>
          <a:xfrm>
            <a:off x="11682532" y="5571411"/>
            <a:ext cx="2083832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150"/>
              <a:buFont typeface="Prompt"/>
              <a:buNone/>
            </a:pPr>
            <a:r>
              <a:rPr b="0" i="0" lang="en-US" sz="2150" u="none" cap="none" strike="noStrike">
                <a:solidFill>
                  <a:srgbClr val="DAD8E9"/>
                </a:solidFill>
                <a:latin typeface="Prompt"/>
                <a:ea typeface="Prompt"/>
                <a:cs typeface="Prompt"/>
                <a:sym typeface="Prompt"/>
              </a:rPr>
              <a:t>Save/share queries</a:t>
            </a:r>
            <a:endParaRPr b="0" i="0" sz="2150" u="none" cap="none" strike="noStrike"/>
          </a:p>
        </p:txBody>
      </p:sp>
      <p:sp>
        <p:nvSpPr>
          <p:cNvPr id="150" name="Google Shape;150;p16"/>
          <p:cNvSpPr/>
          <p:nvPr/>
        </p:nvSpPr>
        <p:spPr>
          <a:xfrm>
            <a:off x="12880825" y="7772400"/>
            <a:ext cx="1663800" cy="356400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 cap="flat" cmpd="sng" w="9525">
            <a:solidFill>
              <a:srgbClr val="C6B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SQL Playground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/>
          <p:nvPr/>
        </p:nvSpPr>
        <p:spPr>
          <a:xfrm>
            <a:off x="864037" y="1476851"/>
            <a:ext cx="5486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4300"/>
              <a:buFont typeface="Prompt"/>
              <a:buNone/>
            </a:pPr>
            <a:r>
              <a:rPr b="0" i="0" lang="en-US" sz="4300" u="none" cap="none" strike="noStrike">
                <a:solidFill>
                  <a:srgbClr val="C6BFEE"/>
                </a:solidFill>
                <a:latin typeface="Prompt"/>
                <a:ea typeface="Prompt"/>
                <a:cs typeface="Prompt"/>
                <a:sym typeface="Prompt"/>
              </a:rPr>
              <a:t>Tech Stack</a:t>
            </a:r>
            <a:endParaRPr b="0" i="0" sz="4300" u="none" cap="none" strike="noStrike"/>
          </a:p>
        </p:txBody>
      </p:sp>
      <p:sp>
        <p:nvSpPr>
          <p:cNvPr id="157" name="Google Shape;157;p17"/>
          <p:cNvSpPr/>
          <p:nvPr/>
        </p:nvSpPr>
        <p:spPr>
          <a:xfrm>
            <a:off x="864037" y="3236952"/>
            <a:ext cx="274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2150"/>
              <a:buFont typeface="Prompt"/>
              <a:buNone/>
            </a:pPr>
            <a:r>
              <a:rPr b="0" i="0" lang="en-US" sz="2150" u="none" cap="none" strike="noStrike">
                <a:solidFill>
                  <a:srgbClr val="C6BFEE"/>
                </a:solidFill>
                <a:latin typeface="Prompt"/>
                <a:ea typeface="Prompt"/>
                <a:cs typeface="Prompt"/>
                <a:sym typeface="Prompt"/>
              </a:rPr>
              <a:t>Frontend</a:t>
            </a:r>
            <a:endParaRPr b="0" i="0" sz="2150" u="none" cap="none" strike="noStrike"/>
          </a:p>
        </p:txBody>
      </p:sp>
      <p:sp>
        <p:nvSpPr>
          <p:cNvPr id="158" name="Google Shape;158;p17"/>
          <p:cNvSpPr/>
          <p:nvPr/>
        </p:nvSpPr>
        <p:spPr>
          <a:xfrm>
            <a:off x="864037" y="3826669"/>
            <a:ext cx="2773918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React</a:t>
            </a:r>
            <a:endParaRPr b="0" i="0" sz="1900" u="none" cap="none" strike="noStrike"/>
          </a:p>
        </p:txBody>
      </p:sp>
      <p:sp>
        <p:nvSpPr>
          <p:cNvPr id="159" name="Google Shape;159;p17"/>
          <p:cNvSpPr/>
          <p:nvPr/>
        </p:nvSpPr>
        <p:spPr>
          <a:xfrm>
            <a:off x="864037" y="4443889"/>
            <a:ext cx="2773918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TypeScript</a:t>
            </a:r>
            <a:endParaRPr b="0" i="0" sz="1900" u="none" cap="none" strike="noStrike"/>
          </a:p>
        </p:txBody>
      </p:sp>
      <p:sp>
        <p:nvSpPr>
          <p:cNvPr id="160" name="Google Shape;160;p17"/>
          <p:cNvSpPr/>
          <p:nvPr/>
        </p:nvSpPr>
        <p:spPr>
          <a:xfrm>
            <a:off x="864037" y="5061109"/>
            <a:ext cx="2773918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Material-UI</a:t>
            </a:r>
            <a:endParaRPr b="0" i="0" sz="1900" u="none" cap="none" strike="noStrike"/>
          </a:p>
        </p:txBody>
      </p:sp>
      <p:sp>
        <p:nvSpPr>
          <p:cNvPr id="161" name="Google Shape;161;p17"/>
          <p:cNvSpPr/>
          <p:nvPr/>
        </p:nvSpPr>
        <p:spPr>
          <a:xfrm>
            <a:off x="864037" y="5678329"/>
            <a:ext cx="2773918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Framer Motion</a:t>
            </a:r>
            <a:endParaRPr b="0" i="0" sz="1900" u="none" cap="none" strike="noStrike"/>
          </a:p>
        </p:txBody>
      </p:sp>
      <p:sp>
        <p:nvSpPr>
          <p:cNvPr id="162" name="Google Shape;162;p17"/>
          <p:cNvSpPr/>
          <p:nvPr/>
        </p:nvSpPr>
        <p:spPr>
          <a:xfrm>
            <a:off x="4247793" y="3236952"/>
            <a:ext cx="274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2150"/>
              <a:buFont typeface="Prompt"/>
              <a:buNone/>
            </a:pPr>
            <a:r>
              <a:rPr b="0" i="0" lang="en-US" sz="2150" u="none" cap="none" strike="noStrike">
                <a:solidFill>
                  <a:srgbClr val="C6BFEE"/>
                </a:solidFill>
                <a:latin typeface="Prompt"/>
                <a:ea typeface="Prompt"/>
                <a:cs typeface="Prompt"/>
                <a:sym typeface="Prompt"/>
              </a:rPr>
              <a:t>Backend</a:t>
            </a:r>
            <a:endParaRPr b="0" i="0" sz="2150" u="none" cap="none" strike="noStrike"/>
          </a:p>
        </p:txBody>
      </p:sp>
      <p:sp>
        <p:nvSpPr>
          <p:cNvPr id="163" name="Google Shape;163;p17"/>
          <p:cNvSpPr/>
          <p:nvPr/>
        </p:nvSpPr>
        <p:spPr>
          <a:xfrm>
            <a:off x="4247793" y="3826669"/>
            <a:ext cx="2773918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Node.js</a:t>
            </a:r>
            <a:endParaRPr b="0" i="0" sz="1900" u="none" cap="none" strike="noStrike"/>
          </a:p>
        </p:txBody>
      </p:sp>
      <p:sp>
        <p:nvSpPr>
          <p:cNvPr id="164" name="Google Shape;164;p17"/>
          <p:cNvSpPr/>
          <p:nvPr/>
        </p:nvSpPr>
        <p:spPr>
          <a:xfrm>
            <a:off x="4247793" y="4443889"/>
            <a:ext cx="2773918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Express.js</a:t>
            </a:r>
            <a:endParaRPr b="0" i="0" sz="1900" u="none" cap="none" strike="noStrike"/>
          </a:p>
        </p:txBody>
      </p:sp>
      <p:sp>
        <p:nvSpPr>
          <p:cNvPr id="165" name="Google Shape;165;p17"/>
          <p:cNvSpPr/>
          <p:nvPr/>
        </p:nvSpPr>
        <p:spPr>
          <a:xfrm>
            <a:off x="4247793" y="5061109"/>
            <a:ext cx="2773918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SQLite</a:t>
            </a:r>
            <a:endParaRPr b="0" i="0" sz="1900" u="none" cap="none" strike="noStrike"/>
          </a:p>
        </p:txBody>
      </p:sp>
      <p:sp>
        <p:nvSpPr>
          <p:cNvPr id="166" name="Google Shape;166;p17"/>
          <p:cNvSpPr/>
          <p:nvPr/>
        </p:nvSpPr>
        <p:spPr>
          <a:xfrm>
            <a:off x="4247793" y="5678329"/>
            <a:ext cx="2773918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REST API</a:t>
            </a:r>
            <a:endParaRPr b="0" i="0" sz="1900" u="none" cap="none" strike="noStrike"/>
          </a:p>
        </p:txBody>
      </p:sp>
      <p:sp>
        <p:nvSpPr>
          <p:cNvPr id="167" name="Google Shape;167;p17"/>
          <p:cNvSpPr/>
          <p:nvPr/>
        </p:nvSpPr>
        <p:spPr>
          <a:xfrm>
            <a:off x="7631549" y="3236952"/>
            <a:ext cx="274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2150"/>
              <a:buFont typeface="Prompt"/>
              <a:buNone/>
            </a:pPr>
            <a:r>
              <a:rPr b="0" i="0" lang="en-US" sz="2150" u="none" cap="none" strike="noStrike">
                <a:solidFill>
                  <a:srgbClr val="C6BFEE"/>
                </a:solidFill>
                <a:latin typeface="Prompt"/>
                <a:ea typeface="Prompt"/>
                <a:cs typeface="Prompt"/>
                <a:sym typeface="Prompt"/>
              </a:rPr>
              <a:t>Auth/Storage</a:t>
            </a:r>
            <a:endParaRPr b="0" i="0" sz="2150" u="none" cap="none" strike="noStrike"/>
          </a:p>
        </p:txBody>
      </p:sp>
      <p:sp>
        <p:nvSpPr>
          <p:cNvPr id="168" name="Google Shape;168;p17"/>
          <p:cNvSpPr/>
          <p:nvPr/>
        </p:nvSpPr>
        <p:spPr>
          <a:xfrm>
            <a:off x="7631549" y="3826669"/>
            <a:ext cx="2773918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Firebase</a:t>
            </a:r>
            <a:endParaRPr b="0" i="0" sz="1900" u="none" cap="none" strike="noStrike"/>
          </a:p>
        </p:txBody>
      </p:sp>
      <p:sp>
        <p:nvSpPr>
          <p:cNvPr id="169" name="Google Shape;169;p17"/>
          <p:cNvSpPr/>
          <p:nvPr/>
        </p:nvSpPr>
        <p:spPr>
          <a:xfrm>
            <a:off x="11015305" y="3236952"/>
            <a:ext cx="274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2150"/>
              <a:buFont typeface="Prompt"/>
              <a:buNone/>
            </a:pPr>
            <a:r>
              <a:rPr b="0" i="0" lang="en-US" sz="2150" u="none" cap="none" strike="noStrike">
                <a:solidFill>
                  <a:srgbClr val="C6BFEE"/>
                </a:solidFill>
                <a:latin typeface="Prompt"/>
                <a:ea typeface="Prompt"/>
                <a:cs typeface="Prompt"/>
                <a:sym typeface="Prompt"/>
              </a:rPr>
              <a:t>Others</a:t>
            </a:r>
            <a:endParaRPr b="0" i="0" sz="2150" u="none" cap="none" strike="noStrike"/>
          </a:p>
        </p:txBody>
      </p:sp>
      <p:sp>
        <p:nvSpPr>
          <p:cNvPr id="170" name="Google Shape;170;p17"/>
          <p:cNvSpPr/>
          <p:nvPr/>
        </p:nvSpPr>
        <p:spPr>
          <a:xfrm>
            <a:off x="11015305" y="3826669"/>
            <a:ext cx="2773918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D3.js</a:t>
            </a:r>
            <a:endParaRPr b="0" i="0" sz="1900" u="none" cap="none" strike="noStrike"/>
          </a:p>
        </p:txBody>
      </p:sp>
      <p:sp>
        <p:nvSpPr>
          <p:cNvPr id="171" name="Google Shape;171;p17"/>
          <p:cNvSpPr/>
          <p:nvPr/>
        </p:nvSpPr>
        <p:spPr>
          <a:xfrm>
            <a:off x="11015305" y="4443889"/>
            <a:ext cx="2773918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bcrypt.js</a:t>
            </a:r>
            <a:endParaRPr b="0" i="0" sz="1900" u="none" cap="none" strike="noStrike"/>
          </a:p>
        </p:txBody>
      </p:sp>
      <p:sp>
        <p:nvSpPr>
          <p:cNvPr id="172" name="Google Shape;172;p17"/>
          <p:cNvSpPr/>
          <p:nvPr/>
        </p:nvSpPr>
        <p:spPr>
          <a:xfrm>
            <a:off x="11015305" y="5061109"/>
            <a:ext cx="2773918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Axios</a:t>
            </a:r>
            <a:endParaRPr b="0" i="0" sz="1900" u="none" cap="none" strike="noStrike"/>
          </a:p>
        </p:txBody>
      </p:sp>
      <p:sp>
        <p:nvSpPr>
          <p:cNvPr id="173" name="Google Shape;173;p17"/>
          <p:cNvSpPr/>
          <p:nvPr/>
        </p:nvSpPr>
        <p:spPr>
          <a:xfrm>
            <a:off x="12880825" y="7772400"/>
            <a:ext cx="1663800" cy="356400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 cap="flat" cmpd="sng" w="9525">
            <a:solidFill>
              <a:srgbClr val="C6B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SQL Playground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9" name="Google Shape;17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8"/>
          <p:cNvSpPr/>
          <p:nvPr/>
        </p:nvSpPr>
        <p:spPr>
          <a:xfrm>
            <a:off x="6350437" y="889040"/>
            <a:ext cx="6627614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4300"/>
              <a:buFont typeface="Prompt"/>
              <a:buNone/>
            </a:pPr>
            <a:r>
              <a:rPr b="0" i="0" lang="en-US" sz="4300" u="none" cap="none" strike="noStrike">
                <a:solidFill>
                  <a:srgbClr val="C6BFEE"/>
                </a:solidFill>
                <a:latin typeface="Prompt"/>
                <a:ea typeface="Prompt"/>
                <a:cs typeface="Prompt"/>
                <a:sym typeface="Prompt"/>
              </a:rPr>
              <a:t>Challenges &amp; Drawbacks</a:t>
            </a:r>
            <a:endParaRPr b="0" i="0" sz="4300" u="none" cap="none" strike="noStrike"/>
          </a:p>
        </p:txBody>
      </p:sp>
      <p:sp>
        <p:nvSpPr>
          <p:cNvPr id="181" name="Google Shape;181;p18"/>
          <p:cNvSpPr/>
          <p:nvPr/>
        </p:nvSpPr>
        <p:spPr>
          <a:xfrm>
            <a:off x="6350437" y="2222778"/>
            <a:ext cx="555427" cy="555427"/>
          </a:xfrm>
          <a:prstGeom prst="roundRect">
            <a:avLst>
              <a:gd fmla="val 18669" name="adj"/>
            </a:avLst>
          </a:prstGeom>
          <a:solidFill>
            <a:srgbClr val="542C49"/>
          </a:solidFill>
          <a:ln cap="flat" cmpd="sng" w="152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2" name="Google Shape;18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3546" y="2294692"/>
            <a:ext cx="329089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8"/>
          <p:cNvSpPr/>
          <p:nvPr/>
        </p:nvSpPr>
        <p:spPr>
          <a:xfrm>
            <a:off x="7152680" y="2222778"/>
            <a:ext cx="274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150"/>
              <a:buFont typeface="Prompt"/>
              <a:buNone/>
            </a:pPr>
            <a:r>
              <a:rPr b="0" i="0" lang="en-US" sz="2150" u="none" cap="none" strike="noStrike">
                <a:solidFill>
                  <a:srgbClr val="DAD8E9"/>
                </a:solidFill>
                <a:latin typeface="Prompt"/>
                <a:ea typeface="Prompt"/>
                <a:cs typeface="Prompt"/>
                <a:sym typeface="Prompt"/>
              </a:rPr>
              <a:t>Query Security</a:t>
            </a:r>
            <a:endParaRPr b="0" i="0" sz="2150" u="none" cap="none" strike="noStrike"/>
          </a:p>
        </p:txBody>
      </p:sp>
      <p:sp>
        <p:nvSpPr>
          <p:cNvPr id="184" name="Google Shape;184;p18"/>
          <p:cNvSpPr/>
          <p:nvPr/>
        </p:nvSpPr>
        <p:spPr>
          <a:xfrm>
            <a:off x="7152680" y="2713792"/>
            <a:ext cx="6613684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Sandboxing query execution</a:t>
            </a:r>
            <a:endParaRPr b="0" i="0" sz="1900" u="none" cap="none" strike="noStrike"/>
          </a:p>
        </p:txBody>
      </p:sp>
      <p:sp>
        <p:nvSpPr>
          <p:cNvPr id="185" name="Google Shape;185;p18"/>
          <p:cNvSpPr/>
          <p:nvPr/>
        </p:nvSpPr>
        <p:spPr>
          <a:xfrm>
            <a:off x="6350437" y="3633311"/>
            <a:ext cx="555427" cy="555427"/>
          </a:xfrm>
          <a:prstGeom prst="roundRect">
            <a:avLst>
              <a:gd fmla="val 18669" name="adj"/>
            </a:avLst>
          </a:prstGeom>
          <a:solidFill>
            <a:srgbClr val="542C49"/>
          </a:solidFill>
          <a:ln cap="flat" cmpd="sng" w="152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6" name="Google Shape;186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63546" y="3705225"/>
            <a:ext cx="329089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8"/>
          <p:cNvSpPr/>
          <p:nvPr/>
        </p:nvSpPr>
        <p:spPr>
          <a:xfrm>
            <a:off x="7152680" y="3633311"/>
            <a:ext cx="274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150"/>
              <a:buFont typeface="Prompt"/>
              <a:buNone/>
            </a:pPr>
            <a:r>
              <a:rPr b="0" i="0" lang="en-US" sz="2150" u="none" cap="none" strike="noStrike">
                <a:solidFill>
                  <a:srgbClr val="DAD8E9"/>
                </a:solidFill>
                <a:latin typeface="Prompt"/>
                <a:ea typeface="Prompt"/>
                <a:cs typeface="Prompt"/>
                <a:sym typeface="Prompt"/>
              </a:rPr>
              <a:t>Limited Support</a:t>
            </a:r>
            <a:endParaRPr b="0" i="0" sz="2150" u="none" cap="none" strike="noStrike"/>
          </a:p>
        </p:txBody>
      </p:sp>
      <p:sp>
        <p:nvSpPr>
          <p:cNvPr id="188" name="Google Shape;188;p18"/>
          <p:cNvSpPr/>
          <p:nvPr/>
        </p:nvSpPr>
        <p:spPr>
          <a:xfrm>
            <a:off x="7152680" y="4124325"/>
            <a:ext cx="6613684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SQLite for now</a:t>
            </a:r>
            <a:endParaRPr b="0" i="0" sz="1900" u="none" cap="none" strike="noStrike"/>
          </a:p>
        </p:txBody>
      </p:sp>
      <p:sp>
        <p:nvSpPr>
          <p:cNvPr id="189" name="Google Shape;189;p18"/>
          <p:cNvSpPr/>
          <p:nvPr/>
        </p:nvSpPr>
        <p:spPr>
          <a:xfrm>
            <a:off x="6350437" y="5043845"/>
            <a:ext cx="555427" cy="555427"/>
          </a:xfrm>
          <a:prstGeom prst="roundRect">
            <a:avLst>
              <a:gd fmla="val 18669" name="adj"/>
            </a:avLst>
          </a:prstGeom>
          <a:solidFill>
            <a:srgbClr val="542C49"/>
          </a:solidFill>
          <a:ln cap="flat" cmpd="sng" w="152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90" name="Google Shape;190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63546" y="5115758"/>
            <a:ext cx="329089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8"/>
          <p:cNvSpPr/>
          <p:nvPr/>
        </p:nvSpPr>
        <p:spPr>
          <a:xfrm>
            <a:off x="7152680" y="5043845"/>
            <a:ext cx="274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150"/>
              <a:buFont typeface="Prompt"/>
              <a:buNone/>
            </a:pPr>
            <a:r>
              <a:rPr b="0" i="0" lang="en-US" sz="2150" u="none" cap="none" strike="noStrike">
                <a:solidFill>
                  <a:srgbClr val="DAD8E9"/>
                </a:solidFill>
                <a:latin typeface="Prompt"/>
                <a:ea typeface="Prompt"/>
                <a:cs typeface="Prompt"/>
                <a:sym typeface="Prompt"/>
              </a:rPr>
              <a:t>Performance Issues</a:t>
            </a:r>
            <a:endParaRPr b="0" i="0" sz="2150" u="none" cap="none" strike="noStrike"/>
          </a:p>
        </p:txBody>
      </p:sp>
      <p:sp>
        <p:nvSpPr>
          <p:cNvPr id="192" name="Google Shape;192;p18"/>
          <p:cNvSpPr/>
          <p:nvPr/>
        </p:nvSpPr>
        <p:spPr>
          <a:xfrm>
            <a:off x="7152680" y="5534858"/>
            <a:ext cx="6613684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Large queries</a:t>
            </a:r>
            <a:endParaRPr b="0" i="0" sz="1900" u="none" cap="none" strike="noStrike"/>
          </a:p>
        </p:txBody>
      </p:sp>
      <p:sp>
        <p:nvSpPr>
          <p:cNvPr id="193" name="Google Shape;193;p18"/>
          <p:cNvSpPr/>
          <p:nvPr/>
        </p:nvSpPr>
        <p:spPr>
          <a:xfrm>
            <a:off x="6350437" y="6454378"/>
            <a:ext cx="555427" cy="555427"/>
          </a:xfrm>
          <a:prstGeom prst="roundRect">
            <a:avLst>
              <a:gd fmla="val 18669" name="adj"/>
            </a:avLst>
          </a:prstGeom>
          <a:solidFill>
            <a:srgbClr val="542C49"/>
          </a:solidFill>
          <a:ln cap="flat" cmpd="sng" w="152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94" name="Google Shape;194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63546" y="6526292"/>
            <a:ext cx="329089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8"/>
          <p:cNvSpPr/>
          <p:nvPr/>
        </p:nvSpPr>
        <p:spPr>
          <a:xfrm>
            <a:off x="7152680" y="6454378"/>
            <a:ext cx="4606766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150"/>
              <a:buFont typeface="Prompt"/>
              <a:buNone/>
            </a:pPr>
            <a:r>
              <a:rPr b="0" i="0" lang="en-US" sz="2150" u="none" cap="none" strike="noStrike">
                <a:solidFill>
                  <a:srgbClr val="DAD8E9"/>
                </a:solidFill>
                <a:latin typeface="Prompt"/>
                <a:ea typeface="Prompt"/>
                <a:cs typeface="Prompt"/>
                <a:sym typeface="Prompt"/>
              </a:rPr>
              <a:t>Multi User Real Time Collaboration</a:t>
            </a:r>
            <a:endParaRPr b="0" i="0" sz="2150" u="none" cap="none" strike="noStrike"/>
          </a:p>
        </p:txBody>
      </p:sp>
      <p:sp>
        <p:nvSpPr>
          <p:cNvPr id="196" name="Google Shape;196;p18"/>
          <p:cNvSpPr/>
          <p:nvPr/>
        </p:nvSpPr>
        <p:spPr>
          <a:xfrm>
            <a:off x="7152680" y="6945392"/>
            <a:ext cx="6613684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No Live collaboration yet</a:t>
            </a:r>
            <a:endParaRPr b="0" i="0" sz="1900" u="none" cap="none" strike="noStrike"/>
          </a:p>
        </p:txBody>
      </p:sp>
      <p:sp>
        <p:nvSpPr>
          <p:cNvPr id="197" name="Google Shape;197;p18"/>
          <p:cNvSpPr/>
          <p:nvPr/>
        </p:nvSpPr>
        <p:spPr>
          <a:xfrm>
            <a:off x="12880825" y="7772400"/>
            <a:ext cx="1663800" cy="356400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 cap="flat" cmpd="sng" w="9525">
            <a:solidFill>
              <a:srgbClr val="C6B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SQL Playground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3" name="Google Shape;20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9"/>
          <p:cNvSpPr/>
          <p:nvPr/>
        </p:nvSpPr>
        <p:spPr>
          <a:xfrm>
            <a:off x="864037" y="1320998"/>
            <a:ext cx="5486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4300"/>
              <a:buFont typeface="Prompt"/>
              <a:buNone/>
            </a:pPr>
            <a:r>
              <a:rPr b="0" i="0" lang="en-US" sz="4300" u="none" cap="none" strike="noStrike">
                <a:solidFill>
                  <a:srgbClr val="C6BFEE"/>
                </a:solidFill>
                <a:latin typeface="Prompt"/>
                <a:ea typeface="Prompt"/>
                <a:cs typeface="Prompt"/>
                <a:sym typeface="Prompt"/>
              </a:rPr>
              <a:t>Future Plans</a:t>
            </a:r>
            <a:endParaRPr b="0" i="0" sz="4300" u="none" cap="none" strike="noStrike"/>
          </a:p>
        </p:txBody>
      </p:sp>
      <p:sp>
        <p:nvSpPr>
          <p:cNvPr id="205" name="Google Shape;205;p19"/>
          <p:cNvSpPr/>
          <p:nvPr/>
        </p:nvSpPr>
        <p:spPr>
          <a:xfrm>
            <a:off x="864037" y="2377083"/>
            <a:ext cx="185142" cy="886063"/>
          </a:xfrm>
          <a:prstGeom prst="roundRect">
            <a:avLst>
              <a:gd fmla="val 56007" name="adj"/>
            </a:avLst>
          </a:prstGeom>
          <a:solidFill>
            <a:srgbClr val="542C49"/>
          </a:solidFill>
          <a:ln cap="flat" cmpd="sng" w="152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9"/>
          <p:cNvSpPr/>
          <p:nvPr/>
        </p:nvSpPr>
        <p:spPr>
          <a:xfrm>
            <a:off x="1419463" y="2377083"/>
            <a:ext cx="3073003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150"/>
              <a:buFont typeface="Prompt"/>
              <a:buNone/>
            </a:pPr>
            <a:r>
              <a:rPr b="0" i="0" lang="en-US" sz="2150" u="none" cap="none" strike="noStrike">
                <a:solidFill>
                  <a:srgbClr val="DAD8E9"/>
                </a:solidFill>
                <a:latin typeface="Prompt"/>
                <a:ea typeface="Prompt"/>
                <a:cs typeface="Prompt"/>
                <a:sym typeface="Prompt"/>
              </a:rPr>
              <a:t>Security improvements</a:t>
            </a:r>
            <a:endParaRPr b="0" i="0" sz="2150" u="none" cap="none" strike="noStrike"/>
          </a:p>
        </p:txBody>
      </p:sp>
      <p:sp>
        <p:nvSpPr>
          <p:cNvPr id="207" name="Google Shape;207;p19"/>
          <p:cNvSpPr/>
          <p:nvPr/>
        </p:nvSpPr>
        <p:spPr>
          <a:xfrm>
            <a:off x="1419463" y="2868097"/>
            <a:ext cx="6860500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Runtime</a:t>
            </a:r>
            <a:endParaRPr b="0" i="0" sz="1900" u="none" cap="none" strike="noStrike"/>
          </a:p>
        </p:txBody>
      </p:sp>
      <p:sp>
        <p:nvSpPr>
          <p:cNvPr id="208" name="Google Shape;208;p19"/>
          <p:cNvSpPr/>
          <p:nvPr/>
        </p:nvSpPr>
        <p:spPr>
          <a:xfrm>
            <a:off x="1234321" y="3509962"/>
            <a:ext cx="185142" cy="886063"/>
          </a:xfrm>
          <a:prstGeom prst="roundRect">
            <a:avLst>
              <a:gd fmla="val 56007" name="adj"/>
            </a:avLst>
          </a:prstGeom>
          <a:solidFill>
            <a:srgbClr val="542C49"/>
          </a:solidFill>
          <a:ln cap="flat" cmpd="sng" w="152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9"/>
          <p:cNvSpPr/>
          <p:nvPr/>
        </p:nvSpPr>
        <p:spPr>
          <a:xfrm>
            <a:off x="1789748" y="3509962"/>
            <a:ext cx="274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150"/>
              <a:buFont typeface="Prompt"/>
              <a:buNone/>
            </a:pPr>
            <a:r>
              <a:rPr b="0" i="0" lang="en-US" sz="2150" u="none" cap="none" strike="noStrike">
                <a:solidFill>
                  <a:srgbClr val="DAD8E9"/>
                </a:solidFill>
                <a:latin typeface="Prompt"/>
                <a:ea typeface="Prompt"/>
                <a:cs typeface="Prompt"/>
                <a:sym typeface="Prompt"/>
              </a:rPr>
              <a:t>Add support</a:t>
            </a:r>
            <a:endParaRPr b="0" i="0" sz="2150" u="none" cap="none" strike="noStrike"/>
          </a:p>
        </p:txBody>
      </p:sp>
      <p:sp>
        <p:nvSpPr>
          <p:cNvPr id="210" name="Google Shape;210;p19"/>
          <p:cNvSpPr/>
          <p:nvPr/>
        </p:nvSpPr>
        <p:spPr>
          <a:xfrm>
            <a:off x="1789748" y="4000976"/>
            <a:ext cx="6490216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PostgreSQL, MySQL</a:t>
            </a:r>
            <a:endParaRPr b="0" i="0" sz="1900" u="none" cap="none" strike="noStrike"/>
          </a:p>
        </p:txBody>
      </p:sp>
      <p:sp>
        <p:nvSpPr>
          <p:cNvPr id="211" name="Google Shape;211;p19"/>
          <p:cNvSpPr/>
          <p:nvPr/>
        </p:nvSpPr>
        <p:spPr>
          <a:xfrm>
            <a:off x="1604605" y="4642842"/>
            <a:ext cx="185142" cy="886063"/>
          </a:xfrm>
          <a:prstGeom prst="roundRect">
            <a:avLst>
              <a:gd fmla="val 56007" name="adj"/>
            </a:avLst>
          </a:prstGeom>
          <a:solidFill>
            <a:srgbClr val="542C49"/>
          </a:solidFill>
          <a:ln cap="flat" cmpd="sng" w="152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9"/>
          <p:cNvSpPr/>
          <p:nvPr/>
        </p:nvSpPr>
        <p:spPr>
          <a:xfrm>
            <a:off x="2160032" y="4642842"/>
            <a:ext cx="2855952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150"/>
              <a:buFont typeface="Prompt"/>
              <a:buNone/>
            </a:pPr>
            <a:r>
              <a:rPr b="0" i="0" lang="en-US" sz="2150" u="none" cap="none" strike="noStrike">
                <a:solidFill>
                  <a:srgbClr val="DAD8E9"/>
                </a:solidFill>
                <a:latin typeface="Prompt"/>
                <a:ea typeface="Prompt"/>
                <a:cs typeface="Prompt"/>
                <a:sym typeface="Prompt"/>
              </a:rPr>
              <a:t>Educator dashboards</a:t>
            </a:r>
            <a:endParaRPr b="0" i="0" sz="2150" u="none" cap="none" strike="noStrike"/>
          </a:p>
        </p:txBody>
      </p:sp>
      <p:sp>
        <p:nvSpPr>
          <p:cNvPr id="213" name="Google Shape;213;p19"/>
          <p:cNvSpPr/>
          <p:nvPr/>
        </p:nvSpPr>
        <p:spPr>
          <a:xfrm>
            <a:off x="2160032" y="5133856"/>
            <a:ext cx="6119932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Role-Based Authentication</a:t>
            </a:r>
            <a:endParaRPr b="0" i="0" sz="1900" u="none" cap="none" strike="noStrike"/>
          </a:p>
        </p:txBody>
      </p:sp>
      <p:sp>
        <p:nvSpPr>
          <p:cNvPr id="214" name="Google Shape;214;p19"/>
          <p:cNvSpPr/>
          <p:nvPr/>
        </p:nvSpPr>
        <p:spPr>
          <a:xfrm>
            <a:off x="1975009" y="5775722"/>
            <a:ext cx="185142" cy="886063"/>
          </a:xfrm>
          <a:prstGeom prst="roundRect">
            <a:avLst>
              <a:gd fmla="val 56007" name="adj"/>
            </a:avLst>
          </a:prstGeom>
          <a:solidFill>
            <a:srgbClr val="542C49"/>
          </a:solidFill>
          <a:ln cap="flat" cmpd="sng" w="15225">
            <a:solidFill>
              <a:srgbClr val="6D45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9"/>
          <p:cNvSpPr/>
          <p:nvPr/>
        </p:nvSpPr>
        <p:spPr>
          <a:xfrm>
            <a:off x="2530435" y="5775722"/>
            <a:ext cx="274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2150"/>
              <a:buFont typeface="Prompt"/>
              <a:buNone/>
            </a:pPr>
            <a:r>
              <a:rPr b="0" i="0" lang="en-US" sz="2150" u="none" cap="none" strike="noStrike">
                <a:solidFill>
                  <a:srgbClr val="DAD8E9"/>
                </a:solidFill>
                <a:latin typeface="Prompt"/>
                <a:ea typeface="Prompt"/>
                <a:cs typeface="Prompt"/>
                <a:sym typeface="Prompt"/>
              </a:rPr>
              <a:t>Implement</a:t>
            </a:r>
            <a:endParaRPr b="0" i="0" sz="2150" u="none" cap="none" strike="noStrike"/>
          </a:p>
        </p:txBody>
      </p:sp>
      <p:sp>
        <p:nvSpPr>
          <p:cNvPr id="216" name="Google Shape;216;p19"/>
          <p:cNvSpPr/>
          <p:nvPr/>
        </p:nvSpPr>
        <p:spPr>
          <a:xfrm>
            <a:off x="2530435" y="6266736"/>
            <a:ext cx="5749528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SaaS model</a:t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2" name="Google Shape;22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0"/>
          <p:cNvSpPr/>
          <p:nvPr/>
        </p:nvSpPr>
        <p:spPr>
          <a:xfrm>
            <a:off x="864037" y="2716530"/>
            <a:ext cx="5486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6BFEE"/>
              </a:buClr>
              <a:buSzPts val="4300"/>
              <a:buFont typeface="Prompt"/>
              <a:buNone/>
            </a:pPr>
            <a:r>
              <a:rPr b="0" i="0" lang="en-US" sz="4300" u="none" cap="none" strike="noStrike">
                <a:solidFill>
                  <a:srgbClr val="C6BFEE"/>
                </a:solidFill>
                <a:latin typeface="Prompt"/>
                <a:ea typeface="Prompt"/>
                <a:cs typeface="Prompt"/>
                <a:sym typeface="Prompt"/>
              </a:rPr>
              <a:t>Thank You!</a:t>
            </a:r>
            <a:endParaRPr b="0" i="0" sz="4300" u="none" cap="none" strike="noStrike"/>
          </a:p>
        </p:txBody>
      </p:sp>
      <p:sp>
        <p:nvSpPr>
          <p:cNvPr id="224" name="Google Shape;224;p20"/>
          <p:cNvSpPr/>
          <p:nvPr/>
        </p:nvSpPr>
        <p:spPr>
          <a:xfrm>
            <a:off x="864037" y="3772614"/>
            <a:ext cx="7415927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Thanks for listening!</a:t>
            </a:r>
            <a:endParaRPr b="0" i="0" sz="1900" u="none" cap="none" strike="noStrike"/>
          </a:p>
        </p:txBody>
      </p:sp>
      <p:sp>
        <p:nvSpPr>
          <p:cNvPr id="225" name="Google Shape;225;p20"/>
          <p:cNvSpPr/>
          <p:nvPr/>
        </p:nvSpPr>
        <p:spPr>
          <a:xfrm>
            <a:off x="864037" y="4445318"/>
            <a:ext cx="7415927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GitHub repo: </a:t>
            </a:r>
            <a:r>
              <a:rPr b="0" i="0" lang="en-US" sz="1900" u="sng" cap="none" strike="noStrike">
                <a:solidFill>
                  <a:schemeClr val="hlink"/>
                </a:solidFill>
                <a:latin typeface="Mukta"/>
                <a:ea typeface="Mukta"/>
                <a:cs typeface="Mukta"/>
                <a:sym typeface="Mukta"/>
                <a:hlinkClick r:id="rId4"/>
              </a:rPr>
              <a:t>GitHub</a:t>
            </a:r>
            <a:endParaRPr b="0" i="0" sz="1900" u="none" cap="none" strike="noStrike"/>
          </a:p>
        </p:txBody>
      </p:sp>
      <p:sp>
        <p:nvSpPr>
          <p:cNvPr id="226" name="Google Shape;226;p20"/>
          <p:cNvSpPr/>
          <p:nvPr/>
        </p:nvSpPr>
        <p:spPr>
          <a:xfrm>
            <a:off x="864037" y="5118021"/>
            <a:ext cx="7415927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AD8E9"/>
              </a:buClr>
              <a:buSzPts val="1900"/>
              <a:buFont typeface="Mukta"/>
              <a:buNone/>
            </a:pPr>
            <a:r>
              <a:rPr b="0" i="0" lang="en-US" sz="1900" u="none" cap="none" strike="noStrike">
                <a:solidFill>
                  <a:srgbClr val="DAD8E9"/>
                </a:solidFill>
                <a:latin typeface="Mukta"/>
                <a:ea typeface="Mukta"/>
                <a:cs typeface="Mukta"/>
                <a:sym typeface="Mukta"/>
              </a:rPr>
              <a:t>Contact: </a:t>
            </a:r>
            <a:r>
              <a:rPr b="0" i="0" lang="en-US" sz="1900" u="sng" cap="none" strike="noStrike">
                <a:solidFill>
                  <a:schemeClr val="hlink"/>
                </a:solidFill>
                <a:latin typeface="Mukta"/>
                <a:ea typeface="Mukta"/>
                <a:cs typeface="Mukta"/>
                <a:sym typeface="Mukta"/>
                <a:hlinkClick r:id="rId5"/>
              </a:rPr>
              <a:t>LinkedIn</a:t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